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2EFCC"/>
          </a:solidFill>
        </a:fill>
      </a:tcStyle>
    </a:wholeTbl>
    <a:band2H>
      <a:tcTxStyle/>
      <a:tcStyle>
        <a:tcBdr/>
        <a:fill>
          <a:solidFill>
            <a:srgbClr val="F1F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6CB"/>
          </a:solidFill>
        </a:fill>
      </a:tcStyle>
    </a:wholeTbl>
    <a:band2H>
      <a:tcTxStyle/>
      <a:tcStyle>
        <a:tcBdr/>
        <a:fill>
          <a:solidFill>
            <a:srgbClr val="FCEC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F0DF"/>
          </a:solidFill>
        </a:fill>
      </a:tcStyle>
    </a:wholeTbl>
    <a:band2H>
      <a:tcTxStyle/>
      <a:tcStyle>
        <a:tcBdr/>
        <a:fill>
          <a:solidFill>
            <a:srgbClr val="EAF7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4" name="Shape 3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entury Gothic"/>
      </a:defRPr>
    </a:lvl1pPr>
    <a:lvl2pPr indent="228600" defTabSz="457200" latinLnBrk="0">
      <a:defRPr sz="1200">
        <a:latin typeface="+mj-lt"/>
        <a:ea typeface="+mj-ea"/>
        <a:cs typeface="+mj-cs"/>
        <a:sym typeface="Century Gothic"/>
      </a:defRPr>
    </a:lvl2pPr>
    <a:lvl3pPr indent="457200" defTabSz="457200" latinLnBrk="0">
      <a:defRPr sz="1200">
        <a:latin typeface="+mj-lt"/>
        <a:ea typeface="+mj-ea"/>
        <a:cs typeface="+mj-cs"/>
        <a:sym typeface="Century Gothic"/>
      </a:defRPr>
    </a:lvl3pPr>
    <a:lvl4pPr indent="685800" defTabSz="457200" latinLnBrk="0">
      <a:defRPr sz="1200">
        <a:latin typeface="+mj-lt"/>
        <a:ea typeface="+mj-ea"/>
        <a:cs typeface="+mj-cs"/>
        <a:sym typeface="Century Gothic"/>
      </a:defRPr>
    </a:lvl4pPr>
    <a:lvl5pPr indent="914400" defTabSz="457200" latinLnBrk="0">
      <a:defRPr sz="1200">
        <a:latin typeface="+mj-lt"/>
        <a:ea typeface="+mj-ea"/>
        <a:cs typeface="+mj-cs"/>
        <a:sym typeface="Century Gothic"/>
      </a:defRPr>
    </a:lvl5pPr>
    <a:lvl6pPr indent="1143000" defTabSz="457200" latinLnBrk="0">
      <a:defRPr sz="1200">
        <a:latin typeface="+mj-lt"/>
        <a:ea typeface="+mj-ea"/>
        <a:cs typeface="+mj-cs"/>
        <a:sym typeface="Century Gothic"/>
      </a:defRPr>
    </a:lvl6pPr>
    <a:lvl7pPr indent="1371600" defTabSz="457200" latinLnBrk="0">
      <a:defRPr sz="1200">
        <a:latin typeface="+mj-lt"/>
        <a:ea typeface="+mj-ea"/>
        <a:cs typeface="+mj-cs"/>
        <a:sym typeface="Century Gothic"/>
      </a:defRPr>
    </a:lvl7pPr>
    <a:lvl8pPr indent="1600200" defTabSz="457200" latinLnBrk="0">
      <a:defRPr sz="1200">
        <a:latin typeface="+mj-lt"/>
        <a:ea typeface="+mj-ea"/>
        <a:cs typeface="+mj-cs"/>
        <a:sym typeface="Century Gothic"/>
      </a:defRPr>
    </a:lvl8pPr>
    <a:lvl9pPr indent="1828800" defTabSz="457200" latinLnBrk="0">
      <a:defRPr sz="1200">
        <a:latin typeface="+mj-lt"/>
        <a:ea typeface="+mj-ea"/>
        <a:cs typeface="+mj-cs"/>
        <a:sym typeface="Century Gothic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5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2" name="Rectangle 7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Oval 10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Oval 11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Oval 12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" name="Oval 13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Oval 14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Rectangle 9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520963" y="537054"/>
            <a:ext cx="498288" cy="523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82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2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grpSp>
        <p:nvGrpSpPr>
          <p:cNvPr id="202" name="Group 1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93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" name="Oval 13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" name="Oval 14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6" name="Oval 15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" name="Oval 16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Oval 17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" name="Freeform 5"/>
            <p:cNvSpPr/>
            <p:nvPr/>
          </p:nvSpPr>
          <p:spPr>
            <a:xfrm rot="10371525">
              <a:off x="263766" y="4440625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" name="Freeform 5"/>
            <p:cNvSpPr/>
            <p:nvPr/>
          </p:nvSpPr>
          <p:spPr>
            <a:xfrm rot="10800000">
              <a:off x="459506" y="323503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3" name="Title Text"/>
          <p:cNvSpPr txBox="1">
            <a:spLocks noGrp="1"/>
          </p:cNvSpPr>
          <p:nvPr>
            <p:ph type="title"/>
          </p:nvPr>
        </p:nvSpPr>
        <p:spPr>
          <a:xfrm>
            <a:off x="1154955" y="4966673"/>
            <a:ext cx="8825658" cy="566739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204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154954" y="685800"/>
            <a:ext cx="8825660" cy="3429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5" y="5536665"/>
            <a:ext cx="8825657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12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12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12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1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6" name="Rectangle 1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11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214" name="Rectangle 9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" name="Oval 13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" name="Oval 14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7" name="Oval 15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Oval 16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Oval 17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Freeform 5"/>
            <p:cNvSpPr/>
            <p:nvPr/>
          </p:nvSpPr>
          <p:spPr>
            <a:xfrm rot="21010067">
              <a:off x="8490951" y="2717247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" name="Freeform 5"/>
            <p:cNvSpPr/>
            <p:nvPr/>
          </p:nvSpPr>
          <p:spPr>
            <a:xfrm>
              <a:off x="455612" y="2803692"/>
              <a:ext cx="11277601" cy="3602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97"/>
                  </a:lnTo>
                  <a:lnTo>
                    <a:pt x="21600" y="21600"/>
                  </a:lnTo>
                  <a:lnTo>
                    <a:pt x="21600" y="11"/>
                  </a:lnTo>
                  <a:lnTo>
                    <a:pt x="21110" y="247"/>
                  </a:lnTo>
                  <a:lnTo>
                    <a:pt x="20622" y="476"/>
                  </a:lnTo>
                  <a:lnTo>
                    <a:pt x="20131" y="696"/>
                  </a:lnTo>
                  <a:lnTo>
                    <a:pt x="19639" y="886"/>
                  </a:lnTo>
                  <a:lnTo>
                    <a:pt x="19148" y="1076"/>
                  </a:lnTo>
                  <a:lnTo>
                    <a:pt x="18656" y="1256"/>
                  </a:lnTo>
                  <a:lnTo>
                    <a:pt x="18170" y="1408"/>
                  </a:lnTo>
                  <a:lnTo>
                    <a:pt x="17677" y="1552"/>
                  </a:lnTo>
                  <a:lnTo>
                    <a:pt x="17187" y="1685"/>
                  </a:lnTo>
                  <a:lnTo>
                    <a:pt x="16705" y="1800"/>
                  </a:lnTo>
                  <a:lnTo>
                    <a:pt x="16217" y="1914"/>
                  </a:lnTo>
                  <a:lnTo>
                    <a:pt x="15736" y="2009"/>
                  </a:lnTo>
                  <a:lnTo>
                    <a:pt x="15254" y="2085"/>
                  </a:lnTo>
                  <a:lnTo>
                    <a:pt x="14774" y="2161"/>
                  </a:lnTo>
                  <a:lnTo>
                    <a:pt x="14299" y="2226"/>
                  </a:lnTo>
                  <a:lnTo>
                    <a:pt x="13828" y="2275"/>
                  </a:lnTo>
                  <a:lnTo>
                    <a:pt x="13357" y="2313"/>
                  </a:lnTo>
                  <a:lnTo>
                    <a:pt x="12891" y="2351"/>
                  </a:lnTo>
                  <a:lnTo>
                    <a:pt x="11971" y="2389"/>
                  </a:lnTo>
                  <a:lnTo>
                    <a:pt x="11517" y="2398"/>
                  </a:lnTo>
                  <a:lnTo>
                    <a:pt x="11068" y="2389"/>
                  </a:lnTo>
                  <a:lnTo>
                    <a:pt x="10623" y="2389"/>
                  </a:lnTo>
                  <a:lnTo>
                    <a:pt x="10182" y="2370"/>
                  </a:lnTo>
                  <a:lnTo>
                    <a:pt x="9750" y="2340"/>
                  </a:lnTo>
                  <a:lnTo>
                    <a:pt x="9323" y="2313"/>
                  </a:lnTo>
                  <a:lnTo>
                    <a:pt x="8904" y="2283"/>
                  </a:lnTo>
                  <a:lnTo>
                    <a:pt x="8487" y="2237"/>
                  </a:lnTo>
                  <a:lnTo>
                    <a:pt x="8076" y="2188"/>
                  </a:lnTo>
                  <a:lnTo>
                    <a:pt x="7674" y="2142"/>
                  </a:lnTo>
                  <a:lnTo>
                    <a:pt x="6890" y="2017"/>
                  </a:lnTo>
                  <a:lnTo>
                    <a:pt x="6139" y="1884"/>
                  </a:lnTo>
                  <a:lnTo>
                    <a:pt x="5417" y="1742"/>
                  </a:lnTo>
                  <a:lnTo>
                    <a:pt x="4735" y="1590"/>
                  </a:lnTo>
                  <a:lnTo>
                    <a:pt x="4082" y="1427"/>
                  </a:lnTo>
                  <a:lnTo>
                    <a:pt x="3478" y="1256"/>
                  </a:lnTo>
                  <a:lnTo>
                    <a:pt x="2910" y="1085"/>
                  </a:lnTo>
                  <a:lnTo>
                    <a:pt x="2387" y="913"/>
                  </a:lnTo>
                  <a:lnTo>
                    <a:pt x="1907" y="753"/>
                  </a:lnTo>
                  <a:lnTo>
                    <a:pt x="1482" y="601"/>
                  </a:lnTo>
                  <a:lnTo>
                    <a:pt x="1097" y="457"/>
                  </a:lnTo>
                  <a:lnTo>
                    <a:pt x="773" y="334"/>
                  </a:lnTo>
                  <a:lnTo>
                    <a:pt x="501" y="220"/>
                  </a:lnTo>
                  <a:lnTo>
                    <a:pt x="127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24" name="Title Text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2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6" name="Rectangle 1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roup 6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234" name="Rectangle 14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Oval 16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Oval 17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Oval 18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Oval 19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Oval 20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Freeform 5"/>
            <p:cNvSpPr/>
            <p:nvPr/>
          </p:nvSpPr>
          <p:spPr>
            <a:xfrm rot="21010067">
              <a:off x="8490951" y="41874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Freeform 5"/>
            <p:cNvSpPr/>
            <p:nvPr/>
          </p:nvSpPr>
          <p:spPr>
            <a:xfrm>
              <a:off x="455612" y="4244174"/>
              <a:ext cx="11277601" cy="2337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6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4" name="TextBox 12"/>
          <p:cNvSpPr txBox="1"/>
          <p:nvPr/>
        </p:nvSpPr>
        <p:spPr>
          <a:xfrm>
            <a:off x="9765157" y="2631814"/>
            <a:ext cx="710473" cy="1448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245" name="TextBox 8"/>
          <p:cNvSpPr txBox="1"/>
          <p:nvPr/>
        </p:nvSpPr>
        <p:spPr>
          <a:xfrm>
            <a:off x="944014" y="591092"/>
            <a:ext cx="710473" cy="1448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246" name="Title Text"/>
          <p:cNvSpPr txBox="1">
            <a:spLocks noGrp="1"/>
          </p:cNvSpPr>
          <p:nvPr>
            <p:ph type="title"/>
          </p:nvPr>
        </p:nvSpPr>
        <p:spPr>
          <a:xfrm>
            <a:off x="1581877" y="980516"/>
            <a:ext cx="8453907" cy="26982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4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45944" y="3678766"/>
            <a:ext cx="7725773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 cap="small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1400" cap="small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1400" cap="small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1400" cap="small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1400" cap="sm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8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154954" y="4350656"/>
            <a:ext cx="8825659" cy="1676401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249" name="Rectangle 3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roup 17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257" name="Rectangle 9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8" name="Oval 12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" name="Oval 13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Oval 14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" name="Oval 15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" name="Oval 16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" name="Freeform 5"/>
            <p:cNvSpPr/>
            <p:nvPr/>
          </p:nvSpPr>
          <p:spPr>
            <a:xfrm rot="21010067">
              <a:off x="8490951" y="4195956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Freeform 5"/>
            <p:cNvSpPr/>
            <p:nvPr/>
          </p:nvSpPr>
          <p:spPr>
            <a:xfrm>
              <a:off x="455612" y="4244174"/>
              <a:ext cx="11277601" cy="2337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6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67" name="Title Text"/>
          <p:cNvSpPr txBox="1">
            <a:spLocks noGrp="1"/>
          </p:cNvSpPr>
          <p:nvPr>
            <p:ph type="title"/>
          </p:nvPr>
        </p:nvSpPr>
        <p:spPr>
          <a:xfrm>
            <a:off x="1154954" y="2370666"/>
            <a:ext cx="8825660" cy="182251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5033067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9" name="Rectangle 1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277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9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7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288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2617298"/>
            <a:ext cx="312916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154953" y="3193561"/>
            <a:ext cx="3129170" cy="2833497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9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512721" y="2603501"/>
            <a:ext cx="314538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9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12721" y="3193561"/>
            <a:ext cx="3145381" cy="2833496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9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7886700" y="2617298"/>
            <a:ext cx="3161029" cy="576262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9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7886700" y="3193561"/>
            <a:ext cx="3164720" cy="2833494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295" name="Straight Connector 21"/>
          <p:cNvSpPr/>
          <p:nvPr/>
        </p:nvSpPr>
        <p:spPr>
          <a:xfrm flipH="1">
            <a:off x="4403971" y="2569632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1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6" name="Straight Connector 22"/>
          <p:cNvSpPr/>
          <p:nvPr/>
        </p:nvSpPr>
        <p:spPr>
          <a:xfrm>
            <a:off x="7772400" y="2569632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1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304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7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14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315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1" y="4532845"/>
            <a:ext cx="3050440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334551" y="2603500"/>
            <a:ext cx="2691243" cy="1591511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1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154952" y="5109107"/>
            <a:ext cx="3050439" cy="9179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319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4572537" y="4532846"/>
            <a:ext cx="3046767" cy="651157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32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748462" y="2603500"/>
            <a:ext cx="2691242" cy="1591511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21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568864" y="5184002"/>
            <a:ext cx="3050439" cy="843057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322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7983433" y="4532846"/>
            <a:ext cx="3050439" cy="651155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32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8163031" y="2603500"/>
            <a:ext cx="2691243" cy="1591511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2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7983433" y="5184001"/>
            <a:ext cx="3050438" cy="843054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325" name="Straight Connector 16"/>
          <p:cNvSpPr/>
          <p:nvPr/>
        </p:nvSpPr>
        <p:spPr>
          <a:xfrm flipH="1">
            <a:off x="4388153" y="2603500"/>
            <a:ext cx="1" cy="3517594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6" name="Straight Connector 17"/>
          <p:cNvSpPr/>
          <p:nvPr/>
        </p:nvSpPr>
        <p:spPr>
          <a:xfrm>
            <a:off x="7801905" y="2603500"/>
            <a:ext cx="1" cy="3492500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30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0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2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50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Oval 13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Rectangle 6"/>
            <p:cNvSpPr/>
            <p:nvPr/>
          </p:nvSpPr>
          <p:spPr>
            <a:xfrm>
              <a:off x="7289800" y="404538"/>
              <a:ext cx="4478865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Freeform 5"/>
            <p:cNvSpPr/>
            <p:nvPr/>
          </p:nvSpPr>
          <p:spPr>
            <a:xfrm rot="15922489">
              <a:off x="4698353" y="1828450"/>
              <a:ext cx="3299407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Freeform 5"/>
            <p:cNvSpPr/>
            <p:nvPr/>
          </p:nvSpPr>
          <p:spPr>
            <a:xfrm rot="16200000">
              <a:off x="3787244" y="2804094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9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1154955" y="2677645"/>
            <a:ext cx="4351025" cy="22838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95558" y="2677643"/>
            <a:ext cx="3755380" cy="2283824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2000" cap="all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000" cap="all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000" cap="all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000" cap="all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000" cap="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Rectangle 14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71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7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1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2603500"/>
            <a:ext cx="4825159" cy="341630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91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8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01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2603500"/>
            <a:ext cx="482515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208712" y="2603500"/>
            <a:ext cx="4825160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8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12" name="Rectangle 25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" name="Freeform 5"/>
            <p:cNvSpPr/>
            <p:nvPr/>
          </p:nvSpPr>
          <p:spPr>
            <a:xfrm rot="21010067">
              <a:off x="8490951" y="179989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Freeform 5"/>
            <p:cNvSpPr/>
            <p:nvPr/>
          </p:nvSpPr>
          <p:spPr>
            <a:xfrm>
              <a:off x="459506" y="1868778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2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3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38" name="Rectangle 11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" name="Oval 15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0" name="Oval 16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" name="Oval 17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" name="Oval 18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" name="Oval 19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" name="Rectangle 7"/>
            <p:cNvSpPr/>
            <p:nvPr/>
          </p:nvSpPr>
          <p:spPr>
            <a:xfrm>
              <a:off x="5713412" y="404538"/>
              <a:ext cx="6055253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" name="Freeform 5"/>
            <p:cNvSpPr/>
            <p:nvPr/>
          </p:nvSpPr>
          <p:spPr>
            <a:xfrm rot="15922489">
              <a:off x="3140486" y="1828450"/>
              <a:ext cx="3299407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" name="Freeform 5"/>
            <p:cNvSpPr/>
            <p:nvPr/>
          </p:nvSpPr>
          <p:spPr>
            <a:xfrm rot="16200000">
              <a:off x="2229376" y="2804094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7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49" name="Title Text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5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81145" y="1447800"/>
            <a:ext cx="5190066" cy="4572000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154954" y="2895600"/>
            <a:ext cx="2793159" cy="312927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52" name="Rectangle 14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9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160" name="Rectangle 11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Oval 14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Oval 15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" name="Oval 16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" name="Oval 17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" name="Oval 18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Rectangle 7"/>
            <p:cNvSpPr/>
            <p:nvPr/>
          </p:nvSpPr>
          <p:spPr>
            <a:xfrm>
              <a:off x="6172200" y="404538"/>
              <a:ext cx="5596465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Freeform 5"/>
            <p:cNvSpPr/>
            <p:nvPr/>
          </p:nvSpPr>
          <p:spPr>
            <a:xfrm rot="16200000">
              <a:off x="3295431" y="2804094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Freeform 5"/>
            <p:cNvSpPr/>
            <p:nvPr/>
          </p:nvSpPr>
          <p:spPr>
            <a:xfrm rot="15922489">
              <a:off x="4203595" y="1828450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1" name="Title Text"/>
          <p:cNvSpPr txBox="1">
            <a:spLocks noGrp="1"/>
          </p:cNvSpPr>
          <p:nvPr>
            <p:ph type="title"/>
          </p:nvPr>
        </p:nvSpPr>
        <p:spPr>
          <a:xfrm>
            <a:off x="1153906" y="1693331"/>
            <a:ext cx="3860262" cy="1735669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17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547870" y="1143000"/>
            <a:ext cx="3227194" cy="4572000"/>
          </a:xfrm>
          <a:prstGeom prst="rect">
            <a:avLst/>
          </a:prstGeom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4954" y="3657600"/>
            <a:ext cx="3859214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1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1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1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1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4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itle 1"/>
          <p:cNvSpPr txBox="1">
            <a:spLocks noGrp="1"/>
          </p:cNvSpPr>
          <p:nvPr>
            <p:ph type="ctr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Impact of Oil Prices Based </a:t>
            </a:r>
            <a:r>
              <a:rPr lang="en-US"/>
              <a:t>on the New </a:t>
            </a:r>
            <a:r>
              <a:rPr lang="en-US" dirty="0"/>
              <a:t>York Times API</a:t>
            </a:r>
            <a:endParaRPr dirty="0"/>
          </a:p>
        </p:txBody>
      </p:sp>
      <p:sp>
        <p:nvSpPr>
          <p:cNvPr id="33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Word: President (Obama-Green, Trump=Orange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365760">
              <a:defRPr sz="2880"/>
            </a:lvl1pPr>
          </a:lstStyle>
          <a:p>
            <a:r>
              <a:t>Word: President (Obama-Green, Trump=Orange)</a:t>
            </a:r>
          </a:p>
        </p:txBody>
      </p:sp>
      <p:sp>
        <p:nvSpPr>
          <p:cNvPr id="366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67" name="president.png" descr="presid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793" y="2490658"/>
            <a:ext cx="9291733" cy="4385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Word: G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Gas</a:t>
            </a:r>
          </a:p>
        </p:txBody>
      </p:sp>
      <p:sp>
        <p:nvSpPr>
          <p:cNvPr id="370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71" name="gas.png" descr="g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840" y="2344849"/>
            <a:ext cx="9634320" cy="4409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Word: Energ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Energy</a:t>
            </a:r>
          </a:p>
        </p:txBody>
      </p:sp>
      <p:sp>
        <p:nvSpPr>
          <p:cNvPr id="374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75" name="energy.png" descr="energ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49" y="2281488"/>
            <a:ext cx="9585421" cy="45937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Word: She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Shell</a:t>
            </a:r>
          </a:p>
        </p:txBody>
      </p:sp>
      <p:sp>
        <p:nvSpPr>
          <p:cNvPr id="378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79" name="Shell.png" descr="She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90" y="2216470"/>
            <a:ext cx="9763220" cy="4705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Word: Exx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Exxon</a:t>
            </a:r>
          </a:p>
        </p:txBody>
      </p:sp>
      <p:sp>
        <p:nvSpPr>
          <p:cNvPr id="382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83" name="exxon.png" descr="exx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24" y="2221818"/>
            <a:ext cx="9337307" cy="43857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paCy 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spaCy conclusion</a:t>
            </a:r>
          </a:p>
        </p:txBody>
      </p:sp>
      <p:sp>
        <p:nvSpPr>
          <p:cNvPr id="386" name="We did not find much useful data from thi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did not find much useful data from this</a:t>
            </a:r>
          </a:p>
          <a:p>
            <a:endParaRPr/>
          </a:p>
          <a:p>
            <a:r>
              <a:t>It does not show that the information is predictable</a:t>
            </a:r>
          </a:p>
          <a:p>
            <a:endParaRPr/>
          </a:p>
          <a:p>
            <a:r>
              <a:t>This could be because we only used the spaCy model on the abstracts and not the entire articles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VADER Sentiment Analysis</a:t>
            </a:r>
          </a:p>
        </p:txBody>
      </p:sp>
      <p:sp>
        <p:nvSpPr>
          <p:cNvPr id="389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t>NLTK – Natural Language Tookit</a:t>
            </a:r>
          </a:p>
          <a:p>
            <a:r>
              <a:t>Loop through JSON data of article snippets</a:t>
            </a:r>
          </a:p>
          <a:p>
            <a:r>
              <a:t>VADER opinion mining</a:t>
            </a:r>
          </a:p>
          <a:p>
            <a:pPr marL="742950" lvl="1" indent="-285750">
              <a:defRPr sz="1600"/>
            </a:pPr>
            <a:r>
              <a:t>Range of compound score from -1 to 1</a:t>
            </a:r>
          </a:p>
          <a:p>
            <a:pPr marL="742950" lvl="1" indent="-285750">
              <a:defRPr sz="1600"/>
            </a:pPr>
            <a:r>
              <a:t>Positive:  &gt;= 0.5 </a:t>
            </a:r>
          </a:p>
          <a:p>
            <a:pPr marL="742950" lvl="1" indent="-285750">
              <a:defRPr sz="1600"/>
            </a:pPr>
            <a:r>
              <a:t>Neutral: &gt;= -0.5 and &lt; 0.5</a:t>
            </a:r>
          </a:p>
          <a:p>
            <a:pPr marL="742950" lvl="1" indent="-285750">
              <a:defRPr sz="1600"/>
            </a:pPr>
            <a:r>
              <a:t>Negative: &lt;= -0.5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VADER Code</a:t>
            </a:r>
          </a:p>
        </p:txBody>
      </p:sp>
      <p:pic>
        <p:nvPicPr>
          <p:cNvPr id="392" name="Picture 8" descr="Picture 8"/>
          <p:cNvPicPr>
            <a:picLocks noChangeAspect="1"/>
          </p:cNvPicPr>
          <p:nvPr/>
        </p:nvPicPr>
        <p:blipFill>
          <a:blip r:embed="rId2"/>
          <a:srcRect r="1" b="1"/>
          <a:stretch>
            <a:fillRect/>
          </a:stretch>
        </p:blipFill>
        <p:spPr>
          <a:xfrm>
            <a:off x="508530" y="2779259"/>
            <a:ext cx="9461501" cy="1655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1" y="0"/>
                </a:moveTo>
                <a:cubicBezTo>
                  <a:pt x="32" y="0"/>
                  <a:pt x="0" y="182"/>
                  <a:pt x="0" y="404"/>
                </a:cubicBezTo>
                <a:lnTo>
                  <a:pt x="0" y="21201"/>
                </a:lnTo>
                <a:cubicBezTo>
                  <a:pt x="0" y="21423"/>
                  <a:pt x="32" y="21600"/>
                  <a:pt x="71" y="21600"/>
                </a:cubicBezTo>
                <a:lnTo>
                  <a:pt x="21530" y="21600"/>
                </a:lnTo>
                <a:cubicBezTo>
                  <a:pt x="21569" y="21600"/>
                  <a:pt x="21600" y="21423"/>
                  <a:pt x="21600" y="21201"/>
                </a:cubicBezTo>
                <a:lnTo>
                  <a:pt x="21600" y="404"/>
                </a:lnTo>
                <a:cubicBezTo>
                  <a:pt x="21600" y="182"/>
                  <a:pt x="21569" y="0"/>
                  <a:pt x="21530" y="0"/>
                </a:cubicBezTo>
                <a:lnTo>
                  <a:pt x="71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93" name="Picture 9" descr="Picture 9"/>
          <p:cNvPicPr>
            <a:picLocks noChangeAspect="1"/>
          </p:cNvPicPr>
          <p:nvPr/>
        </p:nvPicPr>
        <p:blipFill>
          <a:blip r:embed="rId3"/>
          <a:srcRect r="2" b="29"/>
          <a:stretch>
            <a:fillRect/>
          </a:stretch>
        </p:blipFill>
        <p:spPr>
          <a:xfrm>
            <a:off x="508529" y="2388469"/>
            <a:ext cx="5932092" cy="415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" y="0"/>
                </a:moveTo>
                <a:cubicBezTo>
                  <a:pt x="12" y="0"/>
                  <a:pt x="0" y="171"/>
                  <a:pt x="0" y="392"/>
                </a:cubicBezTo>
                <a:lnTo>
                  <a:pt x="0" y="21208"/>
                </a:lnTo>
                <a:cubicBezTo>
                  <a:pt x="0" y="21429"/>
                  <a:pt x="12" y="21600"/>
                  <a:pt x="27" y="21600"/>
                </a:cubicBezTo>
                <a:lnTo>
                  <a:pt x="21573" y="21600"/>
                </a:lnTo>
                <a:cubicBezTo>
                  <a:pt x="21588" y="21600"/>
                  <a:pt x="21600" y="21429"/>
                  <a:pt x="21600" y="21208"/>
                </a:cubicBezTo>
                <a:lnTo>
                  <a:pt x="21600" y="392"/>
                </a:lnTo>
                <a:cubicBezTo>
                  <a:pt x="21600" y="171"/>
                  <a:pt x="21588" y="0"/>
                  <a:pt x="21573" y="0"/>
                </a:cubicBezTo>
                <a:lnTo>
                  <a:pt x="2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94" name="Picture 10" descr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650" y="4610799"/>
            <a:ext cx="8140700" cy="175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roup 9"/>
          <p:cNvGrpSpPr/>
          <p:nvPr/>
        </p:nvGrpSpPr>
        <p:grpSpPr>
          <a:xfrm>
            <a:off x="0" y="-9027"/>
            <a:ext cx="12192001" cy="6867028"/>
            <a:chOff x="0" y="0"/>
            <a:chExt cx="12192000" cy="6867027"/>
          </a:xfrm>
        </p:grpSpPr>
        <p:sp>
          <p:nvSpPr>
            <p:cNvPr id="396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7" name="Oval 11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8" name="Oval 12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9" name="Oval 13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Oval 14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1" name="Oval 15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2" name="Rectangle 16"/>
            <p:cNvSpPr/>
            <p:nvPr/>
          </p:nvSpPr>
          <p:spPr>
            <a:xfrm>
              <a:off x="5194607" y="404538"/>
              <a:ext cx="6574060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3" name="Freeform 5"/>
            <p:cNvSpPr/>
            <p:nvPr/>
          </p:nvSpPr>
          <p:spPr>
            <a:xfrm rot="15922489">
              <a:off x="3140486" y="1828450"/>
              <a:ext cx="3299407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4" name="Freeform 5"/>
            <p:cNvSpPr/>
            <p:nvPr/>
          </p:nvSpPr>
          <p:spPr>
            <a:xfrm rot="16200000">
              <a:off x="2229376" y="2804094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5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07" name="Title 1"/>
          <p:cNvSpPr txBox="1">
            <a:spLocks noGrp="1"/>
          </p:cNvSpPr>
          <p:nvPr>
            <p:ph type="title"/>
          </p:nvPr>
        </p:nvSpPr>
        <p:spPr>
          <a:xfrm>
            <a:off x="1154954" y="973667"/>
            <a:ext cx="3133727" cy="1020233"/>
          </a:xfrm>
          <a:prstGeom prst="rect">
            <a:avLst/>
          </a:prstGeom>
        </p:spPr>
        <p:txBody>
          <a:bodyPr/>
          <a:lstStyle>
            <a:lvl1pPr defTabSz="361188">
              <a:lnSpc>
                <a:spcPct val="90000"/>
              </a:lnSpc>
              <a:defRPr sz="2133"/>
            </a:lvl1pPr>
          </a:lstStyle>
          <a:p>
            <a:r>
              <a:t>Random Forest Regression with Crude Oil Prices</a:t>
            </a:r>
          </a:p>
        </p:txBody>
      </p:sp>
      <p:sp>
        <p:nvSpPr>
          <p:cNvPr id="408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1154954" y="2120900"/>
            <a:ext cx="3133727" cy="38989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Combines the predictions  of training data to produce decision trees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Averages the predictions from all trees</a:t>
            </a:r>
          </a:p>
        </p:txBody>
      </p:sp>
      <p:sp>
        <p:nvSpPr>
          <p:cNvPr id="409" name="Rectangle 2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10" name="Rectangle 6"/>
          <p:cNvSpPr txBox="1"/>
          <p:nvPr/>
        </p:nvSpPr>
        <p:spPr>
          <a:xfrm>
            <a:off x="5528931" y="5934085"/>
            <a:ext cx="5611704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https://towardsdatascience.com/random-forest-and-its-implementation-71824ced454f</a:t>
            </a:r>
          </a:p>
        </p:txBody>
      </p:sp>
      <p:pic>
        <p:nvPicPr>
          <p:cNvPr id="41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3211" y="1538511"/>
            <a:ext cx="6076512" cy="403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roup 9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413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4" name="Oval 11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5" name="Oval 12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6" name="Oval 13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Oval 14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Oval 15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9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21" name="Rectangle 1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22" name="Title 1"/>
          <p:cNvSpPr txBox="1">
            <a:spLocks noGrp="1"/>
          </p:cNvSpPr>
          <p:nvPr>
            <p:ph type="title"/>
          </p:nvPr>
        </p:nvSpPr>
        <p:spPr>
          <a:xfrm>
            <a:off x="8160773" y="1113062"/>
            <a:ext cx="3382298" cy="328195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5000"/>
            </a:lvl1pPr>
          </a:lstStyle>
          <a:p>
            <a:r>
              <a:t>Predicted Oil Prices vs Actual</a:t>
            </a:r>
          </a:p>
        </p:txBody>
      </p:sp>
      <p:pic>
        <p:nvPicPr>
          <p:cNvPr id="423" name="Content Placeholder 4" descr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62" y="1270473"/>
            <a:ext cx="6470908" cy="4313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8" y="0"/>
                </a:moveTo>
                <a:cubicBezTo>
                  <a:pt x="120" y="0"/>
                  <a:pt x="0" y="180"/>
                  <a:pt x="0" y="401"/>
                </a:cubicBezTo>
                <a:lnTo>
                  <a:pt x="0" y="21199"/>
                </a:lnTo>
                <a:cubicBezTo>
                  <a:pt x="0" y="21420"/>
                  <a:pt x="120" y="21600"/>
                  <a:pt x="268" y="21600"/>
                </a:cubicBezTo>
                <a:lnTo>
                  <a:pt x="21332" y="21600"/>
                </a:lnTo>
                <a:cubicBezTo>
                  <a:pt x="21480" y="21600"/>
                  <a:pt x="21600" y="21420"/>
                  <a:pt x="21600" y="21199"/>
                </a:cubicBezTo>
                <a:lnTo>
                  <a:pt x="21600" y="401"/>
                </a:lnTo>
                <a:cubicBezTo>
                  <a:pt x="21600" y="180"/>
                  <a:pt x="21480" y="0"/>
                  <a:pt x="21332" y="0"/>
                </a:cubicBezTo>
                <a:lnTo>
                  <a:pt x="268" y="0"/>
                </a:lnTo>
                <a:close/>
              </a:path>
            </a:pathLst>
          </a:custGeom>
          <a:ln w="12700">
            <a:miter lim="400000"/>
          </a:ln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Objective</a:t>
            </a:r>
          </a:p>
        </p:txBody>
      </p:sp>
      <p:sp>
        <p:nvSpPr>
          <p:cNvPr id="340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rPr dirty="0"/>
              <a:t>Determine relationship of the </a:t>
            </a:r>
            <a:r>
              <a:rPr lang="en-US" dirty="0"/>
              <a:t>oil</a:t>
            </a:r>
            <a:r>
              <a:rPr dirty="0"/>
              <a:t> </a:t>
            </a:r>
            <a:r>
              <a:rPr lang="en-US" dirty="0"/>
              <a:t>industry</a:t>
            </a:r>
            <a:r>
              <a:rPr dirty="0"/>
              <a:t> with sentiment based on news articles from the New York Times</a:t>
            </a:r>
            <a:r>
              <a:rPr lang="en-US" dirty="0"/>
              <a:t> :</a:t>
            </a:r>
          </a:p>
          <a:p>
            <a:pPr lvl="1"/>
            <a:r>
              <a:rPr lang="en-US" dirty="0" err="1"/>
              <a:t>SpaCy</a:t>
            </a:r>
            <a:r>
              <a:rPr lang="en-US" dirty="0"/>
              <a:t> Count Analysis</a:t>
            </a:r>
          </a:p>
          <a:p>
            <a:pPr lvl="1"/>
            <a:r>
              <a:rPr lang="en-US" dirty="0"/>
              <a:t>VADAR Sentiment Analysis</a:t>
            </a:r>
          </a:p>
          <a:p>
            <a:pPr lvl="1"/>
            <a:r>
              <a:rPr lang="en-US" dirty="0" err="1"/>
              <a:t>Backtesting</a:t>
            </a:r>
            <a:r>
              <a:rPr lang="en-US" dirty="0"/>
              <a:t> Exxon </a:t>
            </a:r>
            <a:r>
              <a:rPr lang="en-US"/>
              <a:t>stock data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roup 9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425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6" name="Oval 11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7" name="Oval 12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8" name="Oval 13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9" name="Oval 14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Oval 15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1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33" name="Rectangle 1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34" name="Title 1"/>
          <p:cNvSpPr txBox="1">
            <a:spLocks noGrp="1"/>
          </p:cNvSpPr>
          <p:nvPr>
            <p:ph type="title"/>
          </p:nvPr>
        </p:nvSpPr>
        <p:spPr>
          <a:xfrm>
            <a:off x="8160773" y="1113062"/>
            <a:ext cx="3382298" cy="3281958"/>
          </a:xfrm>
          <a:prstGeom prst="rect">
            <a:avLst/>
          </a:prstGeom>
        </p:spPr>
        <p:txBody>
          <a:bodyPr anchor="b"/>
          <a:lstStyle>
            <a:lvl1pPr defTabSz="438911">
              <a:lnSpc>
                <a:spcPct val="90000"/>
              </a:lnSpc>
              <a:defRPr sz="4416"/>
            </a:lvl1pPr>
          </a:lstStyle>
          <a:p>
            <a:r>
              <a:t>Random Tree Regression with Exxon Stock Data</a:t>
            </a:r>
          </a:p>
        </p:txBody>
      </p:sp>
      <p:pic>
        <p:nvPicPr>
          <p:cNvPr id="435" name="Content Placeholder 4" descr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62" y="1270473"/>
            <a:ext cx="6470908" cy="43139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8" y="0"/>
                </a:moveTo>
                <a:cubicBezTo>
                  <a:pt x="120" y="0"/>
                  <a:pt x="0" y="180"/>
                  <a:pt x="0" y="401"/>
                </a:cubicBezTo>
                <a:lnTo>
                  <a:pt x="0" y="21199"/>
                </a:lnTo>
                <a:cubicBezTo>
                  <a:pt x="0" y="21420"/>
                  <a:pt x="120" y="21600"/>
                  <a:pt x="268" y="21600"/>
                </a:cubicBezTo>
                <a:lnTo>
                  <a:pt x="21332" y="21600"/>
                </a:lnTo>
                <a:cubicBezTo>
                  <a:pt x="21480" y="21600"/>
                  <a:pt x="21600" y="21420"/>
                  <a:pt x="21600" y="21199"/>
                </a:cubicBezTo>
                <a:lnTo>
                  <a:pt x="21600" y="401"/>
                </a:lnTo>
                <a:cubicBezTo>
                  <a:pt x="21600" y="180"/>
                  <a:pt x="21480" y="0"/>
                  <a:pt x="21332" y="0"/>
                </a:cubicBezTo>
                <a:lnTo>
                  <a:pt x="268" y="0"/>
                </a:lnTo>
                <a:close/>
              </a:path>
            </a:pathLst>
          </a:custGeom>
          <a:ln w="12700">
            <a:miter lim="400000"/>
          </a:ln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" name="Group 9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437" name="Rectangle 10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8" name="Oval 11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9" name="Oval 12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0" name="Oval 13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1" name="Oval 14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2" name="Oval 15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3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45" name="Rectangle 1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46" name="Title 1"/>
          <p:cNvSpPr txBox="1">
            <a:spLocks noGrp="1"/>
          </p:cNvSpPr>
          <p:nvPr>
            <p:ph type="title"/>
          </p:nvPr>
        </p:nvSpPr>
        <p:spPr>
          <a:xfrm>
            <a:off x="7007145" y="1241265"/>
            <a:ext cx="4535926" cy="3153755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t>Backtesting Exxon Stock Data</a:t>
            </a:r>
          </a:p>
        </p:txBody>
      </p:sp>
      <p:grpSp>
        <p:nvGrpSpPr>
          <p:cNvPr id="450" name="Group 20"/>
          <p:cNvGrpSpPr/>
          <p:nvPr/>
        </p:nvGrpSpPr>
        <p:grpSpPr>
          <a:xfrm>
            <a:off x="423332" y="384432"/>
            <a:ext cx="6583814" cy="6071404"/>
            <a:chOff x="0" y="0"/>
            <a:chExt cx="6583812" cy="6071403"/>
          </a:xfrm>
        </p:grpSpPr>
        <p:sp>
          <p:nvSpPr>
            <p:cNvPr id="447" name="Rectangle 21"/>
            <p:cNvSpPr/>
            <p:nvPr/>
          </p:nvSpPr>
          <p:spPr>
            <a:xfrm flipH="1">
              <a:off x="0" y="17732"/>
              <a:ext cx="5229339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Freeform 5"/>
            <p:cNvSpPr/>
            <p:nvPr/>
          </p:nvSpPr>
          <p:spPr>
            <a:xfrm rot="5400000" flipH="1">
              <a:off x="2738182" y="2417289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Freeform 5"/>
            <p:cNvSpPr/>
            <p:nvPr/>
          </p:nvSpPr>
          <p:spPr>
            <a:xfrm rot="5677511" flipH="1">
              <a:off x="4581336" y="1441645"/>
              <a:ext cx="3299407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451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34" y="798607"/>
            <a:ext cx="4983738" cy="1083961"/>
          </a:xfrm>
          <a:prstGeom prst="rect">
            <a:avLst/>
          </a:prstGeom>
          <a:ln w="12700">
            <a:miter lim="400000"/>
          </a:ln>
        </p:spPr>
      </p:pic>
      <p:pic>
        <p:nvPicPr>
          <p:cNvPr id="452" name="Picture 4" descr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35" y="2344996"/>
            <a:ext cx="4797485" cy="39459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roup 31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454" name="Rectangle 32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Oval 33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6" name="Oval 34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7" name="Oval 35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Oval 36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Oval 37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62" name="Rectangle 4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63" name="Title 1"/>
          <p:cNvSpPr txBox="1">
            <a:spLocks noGrp="1"/>
          </p:cNvSpPr>
          <p:nvPr>
            <p:ph type="title"/>
          </p:nvPr>
        </p:nvSpPr>
        <p:spPr>
          <a:xfrm>
            <a:off x="8160773" y="1113062"/>
            <a:ext cx="3382298" cy="3281958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</a:lvl1pPr>
          </a:lstStyle>
          <a:p>
            <a:r>
              <a:rPr dirty="0"/>
              <a:t>Investing Strategy for Exxon for the Previous Two Years</a:t>
            </a:r>
            <a:br>
              <a:rPr lang="en-US" dirty="0"/>
            </a:br>
            <a:endParaRPr dirty="0"/>
          </a:p>
        </p:txBody>
      </p:sp>
      <p:pic>
        <p:nvPicPr>
          <p:cNvPr id="464" name="Content Placeholder 12" descr="Content Placeholder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28207" y="1113062"/>
            <a:ext cx="6234018" cy="4628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8" y="0"/>
                </a:moveTo>
                <a:cubicBezTo>
                  <a:pt x="134" y="0"/>
                  <a:pt x="0" y="180"/>
                  <a:pt x="0" y="402"/>
                </a:cubicBezTo>
                <a:lnTo>
                  <a:pt x="0" y="21198"/>
                </a:lnTo>
                <a:cubicBezTo>
                  <a:pt x="0" y="21420"/>
                  <a:pt x="134" y="21600"/>
                  <a:pt x="298" y="21600"/>
                </a:cubicBezTo>
                <a:lnTo>
                  <a:pt x="21302" y="21600"/>
                </a:lnTo>
                <a:cubicBezTo>
                  <a:pt x="21466" y="21600"/>
                  <a:pt x="21600" y="21420"/>
                  <a:pt x="21600" y="21198"/>
                </a:cubicBezTo>
                <a:lnTo>
                  <a:pt x="21600" y="402"/>
                </a:lnTo>
                <a:cubicBezTo>
                  <a:pt x="21600" y="180"/>
                  <a:pt x="21466" y="0"/>
                  <a:pt x="21302" y="0"/>
                </a:cubicBezTo>
                <a:lnTo>
                  <a:pt x="298" y="0"/>
                </a:lnTo>
                <a:close/>
              </a:path>
            </a:pathLst>
          </a:custGeom>
          <a:ln w="12700">
            <a:miter lim="400000"/>
          </a:ln>
          <a:effectLst>
            <a:outerShdw blurRad="50800" dist="50800" dir="5400000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roup 27"/>
          <p:cNvGrpSpPr/>
          <p:nvPr/>
        </p:nvGrpSpPr>
        <p:grpSpPr>
          <a:xfrm>
            <a:off x="0" y="-2373"/>
            <a:ext cx="12192001" cy="6867028"/>
            <a:chOff x="0" y="0"/>
            <a:chExt cx="12192000" cy="6867027"/>
          </a:xfrm>
        </p:grpSpPr>
        <p:sp>
          <p:nvSpPr>
            <p:cNvPr id="466" name="Rectangle 28"/>
            <p:cNvSpPr/>
            <p:nvPr/>
          </p:nvSpPr>
          <p:spPr>
            <a:xfrm>
              <a:off x="0" y="2373"/>
              <a:ext cx="12192000" cy="685800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Oval 29"/>
            <p:cNvSpPr/>
            <p:nvPr/>
          </p:nvSpPr>
          <p:spPr>
            <a:xfrm>
              <a:off x="3219" y="2669373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1000"/>
                  </a:srgbClr>
                </a:gs>
                <a:gs pos="36000">
                  <a:srgbClr val="F7F7F7">
                    <a:alpha val="10000"/>
                  </a:srgbClr>
                </a:gs>
                <a:gs pos="75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8" name="Oval 30"/>
            <p:cNvSpPr/>
            <p:nvPr/>
          </p:nvSpPr>
          <p:spPr>
            <a:xfrm>
              <a:off x="1749" y="2897973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8000"/>
                  </a:srgbClr>
                </a:gs>
                <a:gs pos="36000">
                  <a:srgbClr val="F7F7F7">
                    <a:alpha val="8000"/>
                  </a:srgbClr>
                </a:gs>
                <a:gs pos="72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9" name="Oval 31"/>
            <p:cNvSpPr/>
            <p:nvPr/>
          </p:nvSpPr>
          <p:spPr>
            <a:xfrm>
              <a:off x="8609011" y="1678773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7000"/>
                  </a:srgbClr>
                </a:gs>
                <a:gs pos="36000">
                  <a:srgbClr val="F7F7F7">
                    <a:alpha val="6000"/>
                  </a:srgbClr>
                </a:gs>
                <a:gs pos="69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0" name="Oval 32"/>
            <p:cNvSpPr/>
            <p:nvPr/>
          </p:nvSpPr>
          <p:spPr>
            <a:xfrm>
              <a:off x="7999411" y="0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73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1" name="Oval 33"/>
            <p:cNvSpPr/>
            <p:nvPr/>
          </p:nvSpPr>
          <p:spPr>
            <a:xfrm>
              <a:off x="8609011" y="5876427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rgbClr val="F7F7F7">
                    <a:alpha val="14000"/>
                  </a:srgbClr>
                </a:gs>
                <a:gs pos="36000">
                  <a:srgbClr val="F7F7F7">
                    <a:alpha val="7000"/>
                  </a:srgbClr>
                </a:gs>
                <a:gs pos="66000">
                  <a:srgbClr val="F7F7F7">
                    <a:alpha val="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2" name="Freeform 5"/>
            <p:cNvSpPr/>
            <p:nvPr/>
          </p:nvSpPr>
          <p:spPr>
            <a:xfrm>
              <a:off x="0" y="3960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74" name="Rectangle 36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pic>
        <p:nvPicPr>
          <p:cNvPr id="475" name="Content Placeholder 4" descr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806" y="1338262"/>
            <a:ext cx="5670403" cy="4238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9" y="0"/>
                </a:moveTo>
                <a:cubicBezTo>
                  <a:pt x="134" y="0"/>
                  <a:pt x="0" y="179"/>
                  <a:pt x="0" y="400"/>
                </a:cubicBezTo>
                <a:lnTo>
                  <a:pt x="0" y="21200"/>
                </a:lnTo>
                <a:cubicBezTo>
                  <a:pt x="0" y="21421"/>
                  <a:pt x="134" y="21600"/>
                  <a:pt x="299" y="21600"/>
                </a:cubicBezTo>
                <a:lnTo>
                  <a:pt x="21299" y="21600"/>
                </a:lnTo>
                <a:cubicBezTo>
                  <a:pt x="21465" y="21600"/>
                  <a:pt x="21600" y="21421"/>
                  <a:pt x="21600" y="21200"/>
                </a:cubicBezTo>
                <a:lnTo>
                  <a:pt x="21600" y="400"/>
                </a:lnTo>
                <a:cubicBezTo>
                  <a:pt x="21600" y="179"/>
                  <a:pt x="21465" y="0"/>
                  <a:pt x="21299" y="0"/>
                </a:cubicBezTo>
                <a:lnTo>
                  <a:pt x="299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476" name="Picture 6" descr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91" y="1338262"/>
            <a:ext cx="5708589" cy="4238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7" y="0"/>
                </a:moveTo>
                <a:cubicBezTo>
                  <a:pt x="133" y="0"/>
                  <a:pt x="0" y="179"/>
                  <a:pt x="0" y="400"/>
                </a:cubicBezTo>
                <a:lnTo>
                  <a:pt x="0" y="21200"/>
                </a:lnTo>
                <a:cubicBezTo>
                  <a:pt x="0" y="21421"/>
                  <a:pt x="133" y="21600"/>
                  <a:pt x="297" y="21600"/>
                </a:cubicBezTo>
                <a:lnTo>
                  <a:pt x="21301" y="21600"/>
                </a:lnTo>
                <a:cubicBezTo>
                  <a:pt x="21466" y="21600"/>
                  <a:pt x="21600" y="21421"/>
                  <a:pt x="21600" y="21200"/>
                </a:cubicBezTo>
                <a:lnTo>
                  <a:pt x="21600" y="400"/>
                </a:lnTo>
                <a:cubicBezTo>
                  <a:pt x="21600" y="179"/>
                  <a:pt x="21466" y="0"/>
                  <a:pt x="21301" y="0"/>
                </a:cubicBezTo>
                <a:lnTo>
                  <a:pt x="297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477" name="TextBox 9"/>
          <p:cNvSpPr txBox="1"/>
          <p:nvPr/>
        </p:nvSpPr>
        <p:spPr>
          <a:xfrm>
            <a:off x="1736570" y="5805487"/>
            <a:ext cx="409956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Predicted Prices for the Last 2 Years</a:t>
            </a:r>
          </a:p>
        </p:txBody>
      </p:sp>
      <p:sp>
        <p:nvSpPr>
          <p:cNvPr id="478" name="TextBox 35"/>
          <p:cNvSpPr txBox="1"/>
          <p:nvPr/>
        </p:nvSpPr>
        <p:spPr>
          <a:xfrm>
            <a:off x="7761902" y="5804413"/>
            <a:ext cx="342646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Actual Prices for Last 2 Years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Backtesting Conclusion</a:t>
            </a:r>
          </a:p>
        </p:txBody>
      </p:sp>
      <p:sp>
        <p:nvSpPr>
          <p:cNvPr id="48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Sentiment Analysis to predict</a:t>
            </a:r>
            <a:r>
              <a:rPr lang="en-US" dirty="0"/>
              <a:t> Exxon</a:t>
            </a:r>
            <a:r>
              <a:rPr dirty="0"/>
              <a:t> stock prices for the past two years did not </a:t>
            </a:r>
            <a:r>
              <a:rPr lang="en-US" dirty="0"/>
              <a:t>overperform the actual stock prices from the previous two years.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Interest in Topic</a:t>
            </a:r>
          </a:p>
        </p:txBody>
      </p:sp>
      <p:sp>
        <p:nvSpPr>
          <p:cNvPr id="343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t>Curious about global events that affect energy industry</a:t>
            </a:r>
          </a:p>
          <a:p>
            <a:r>
              <a:t>Build investment strategy based on sentiment</a:t>
            </a:r>
          </a:p>
          <a:p>
            <a:r>
              <a:t>Opportunity to explore Machine Learning tools</a:t>
            </a:r>
          </a:p>
          <a:p>
            <a:r>
              <a:t>Practice using data extraction from an API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Hypothesis</a:t>
            </a:r>
          </a:p>
        </p:txBody>
      </p:sp>
      <p:sp>
        <p:nvSpPr>
          <p:cNvPr id="346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Sentiment Analysis on historical data, we can create a trade </a:t>
            </a:r>
            <a:r>
              <a:rPr lang="en-US" dirty="0"/>
              <a:t>strategy</a:t>
            </a:r>
            <a:r>
              <a:rPr dirty="0"/>
              <a:t> that </a:t>
            </a:r>
            <a:r>
              <a:rPr lang="en-US" dirty="0"/>
              <a:t>uses sentiment scores to predict Exxon prices that will perform better than the actual stock prices.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Data Collection</a:t>
            </a:r>
          </a:p>
        </p:txBody>
      </p:sp>
      <p:sp>
        <p:nvSpPr>
          <p:cNvPr id="349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t>New York Times Articles API</a:t>
            </a:r>
          </a:p>
          <a:p>
            <a:r>
              <a:t>Crude oil historical prices</a:t>
            </a:r>
          </a:p>
          <a:p>
            <a:r>
              <a:t>Exxon historical stock prices</a:t>
            </a:r>
          </a:p>
          <a:p>
            <a:r>
              <a:t>All data extracted was from 2010 to 2020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Data Extraction</a:t>
            </a:r>
          </a:p>
        </p:txBody>
      </p:sp>
      <p:sp>
        <p:nvSpPr>
          <p:cNvPr id="352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r>
              <a:t>Article filtering</a:t>
            </a:r>
          </a:p>
          <a:p>
            <a:pPr marL="742950" lvl="1" indent="-285750">
              <a:defRPr sz="1600"/>
            </a:pPr>
            <a:r>
              <a:t>Keywords: oil, petroleum, energy, natural gas</a:t>
            </a:r>
          </a:p>
          <a:p>
            <a:pPr marL="742950" lvl="1" indent="-285750">
              <a:defRPr sz="1600"/>
            </a:pPr>
            <a:r>
              <a:t>Obtained article abstracts, URLs, snippets,  and IDs</a:t>
            </a:r>
          </a:p>
          <a:p>
            <a:r>
              <a:t>Saved article information in JSON format</a:t>
            </a:r>
          </a:p>
          <a:p>
            <a:r>
              <a:t>Used Beautiful Soup to web scrape through URLs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itle 1"/>
          <p:cNvSpPr txBox="1">
            <a:spLocks noGrp="1"/>
          </p:cNvSpPr>
          <p:nvPr>
            <p:ph type="title"/>
          </p:nvPr>
        </p:nvSpPr>
        <p:spPr>
          <a:xfrm>
            <a:off x="1154952" y="973667"/>
            <a:ext cx="8761415" cy="706966"/>
          </a:xfrm>
          <a:prstGeom prst="rect">
            <a:avLst/>
          </a:prstGeom>
        </p:spPr>
        <p:txBody>
          <a:bodyPr/>
          <a:lstStyle/>
          <a:p>
            <a:r>
              <a:t>Spacy Modeling</a:t>
            </a:r>
          </a:p>
        </p:txBody>
      </p:sp>
      <p:sp>
        <p:nvSpPr>
          <p:cNvPr id="35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154954" y="2603500"/>
            <a:ext cx="8761414" cy="3416300"/>
          </a:xfrm>
          <a:prstGeom prst="rect">
            <a:avLst/>
          </a:prstGeom>
        </p:spPr>
        <p:txBody>
          <a:bodyPr/>
          <a:lstStyle/>
          <a:p>
            <a:pPr marL="291465" indent="-291465" defTabSz="388620">
              <a:spcBef>
                <a:spcPts val="800"/>
              </a:spcBef>
              <a:defRPr sz="1530"/>
            </a:pPr>
            <a:r>
              <a:t>spaCy is a natural language processing model</a:t>
            </a:r>
          </a:p>
          <a:p>
            <a:pPr marL="291465" indent="-291465" defTabSz="388620">
              <a:spcBef>
                <a:spcPts val="800"/>
              </a:spcBef>
              <a:defRPr sz="1530"/>
            </a:pPr>
            <a:r>
              <a:t>We used this to capture all the words in the abstracts of the articles extracted</a:t>
            </a:r>
          </a:p>
          <a:p>
            <a:pPr marL="291465" indent="-291465" defTabSz="388620">
              <a:spcBef>
                <a:spcPts val="800"/>
              </a:spcBef>
              <a:defRPr sz="1530"/>
            </a:pPr>
            <a:r>
              <a:t>Tokenization - we tokenized the words which breaks each sentence down and separates all individual word</a:t>
            </a:r>
          </a:p>
          <a:p>
            <a:pPr marL="291465" indent="-291465" defTabSz="388620">
              <a:spcBef>
                <a:spcPts val="800"/>
              </a:spcBef>
              <a:defRPr sz="1530"/>
            </a:pPr>
            <a:r>
              <a:t>Lemmatization - we then used the lemmatization process to break each token down to its root word</a:t>
            </a:r>
          </a:p>
          <a:p>
            <a:pPr marL="291465" indent="-291465" defTabSz="388620">
              <a:spcBef>
                <a:spcPts val="800"/>
              </a:spcBef>
              <a:defRPr sz="1530"/>
            </a:pPr>
            <a:r>
              <a:t>Now our Corpas was created for each abstract and we then looped over it to count the most frequent words within the abstract</a:t>
            </a:r>
          </a:p>
          <a:p>
            <a:pPr marL="291465" indent="-291465" defTabSz="388620">
              <a:spcBef>
                <a:spcPts val="800"/>
              </a:spcBef>
              <a:defRPr sz="1530"/>
            </a:pPr>
            <a:r>
              <a:t>From there we searched for 7 key words: United and China, Exxon and Shell, Gas and Energy, and lastly President (removed all articles that were not related to the US president.)</a:t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Word: United (United State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United (United States)</a:t>
            </a:r>
          </a:p>
        </p:txBody>
      </p:sp>
      <p:sp>
        <p:nvSpPr>
          <p:cNvPr id="358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59" name="United.png" descr="Uni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48" y="2340078"/>
            <a:ext cx="9317223" cy="4332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Word: Chin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Word: China</a:t>
            </a:r>
          </a:p>
        </p:txBody>
      </p:sp>
      <p:sp>
        <p:nvSpPr>
          <p:cNvPr id="362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63" name="china.png" descr="ch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026" y="2523625"/>
            <a:ext cx="9103267" cy="4251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0000FF"/>
      </a:hlink>
      <a:folHlink>
        <a:srgbClr val="FF00FF"/>
      </a:folHlink>
    </a:clrScheme>
    <a:fontScheme name="Ion Boardroom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0000FF"/>
      </a:hlink>
      <a:folHlink>
        <a:srgbClr val="FF00FF"/>
      </a:folHlink>
    </a:clrScheme>
    <a:fontScheme name="Ion Boardroom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494</Words>
  <Application>Microsoft Macintosh PowerPoint</Application>
  <PresentationFormat>Widescreen</PresentationFormat>
  <Paragraphs>65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Century Gothic</vt:lpstr>
      <vt:lpstr>Ion Boardroom</vt:lpstr>
      <vt:lpstr>Impact of Oil Prices Based on the New York Times API</vt:lpstr>
      <vt:lpstr>Objective</vt:lpstr>
      <vt:lpstr>Interest in Topic</vt:lpstr>
      <vt:lpstr>Hypothesis</vt:lpstr>
      <vt:lpstr>Data Collection</vt:lpstr>
      <vt:lpstr>Data Extraction</vt:lpstr>
      <vt:lpstr>Spacy Modeling</vt:lpstr>
      <vt:lpstr>Word: United (United States)</vt:lpstr>
      <vt:lpstr>Word: China</vt:lpstr>
      <vt:lpstr>Word: President (Obama-Green, Trump=Orange)</vt:lpstr>
      <vt:lpstr>Word: Gas</vt:lpstr>
      <vt:lpstr>Word: Energy</vt:lpstr>
      <vt:lpstr>Word: Shell</vt:lpstr>
      <vt:lpstr>Word: Exxon</vt:lpstr>
      <vt:lpstr>spaCy conclusion</vt:lpstr>
      <vt:lpstr>VADER Sentiment Analysis</vt:lpstr>
      <vt:lpstr>VADER Code</vt:lpstr>
      <vt:lpstr>Random Forest Regression with Crude Oil Prices</vt:lpstr>
      <vt:lpstr>Predicted Oil Prices vs Actual</vt:lpstr>
      <vt:lpstr>Random Tree Regression with Exxon Stock Data</vt:lpstr>
      <vt:lpstr>Backtesting Exxon Stock Data</vt:lpstr>
      <vt:lpstr>Investing Strategy for Exxon for the Previous Two Years </vt:lpstr>
      <vt:lpstr>PowerPoint Presentation</vt:lpstr>
      <vt:lpstr>Backtesting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Exxon Prices Using Sentiment Analysis</dc:title>
  <cp:lastModifiedBy>Jaime Alvarez</cp:lastModifiedBy>
  <cp:revision>6</cp:revision>
  <dcterms:modified xsi:type="dcterms:W3CDTF">2020-02-12T00:18:53Z</dcterms:modified>
</cp:coreProperties>
</file>